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D9CE31B-161D-4D2E-86C4-A7B376B1C1F1}">
  <a:tblStyle styleId="{BD9CE31B-161D-4D2E-86C4-A7B376B1C1F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support-vector-machine-introduction-to-machine-learning-algorithms-934a444fca47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zenefits.com/blog/your-company-healthy-employee-retention-rate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f504de99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f504de99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chose SVM?: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https://towardsdatascience.com/support-vector-machine-introduction-to-machine-learning-algorithms-934a444fca47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image: https://miro.medium.com/max/1184/1*i0o8mjFfCn-uD79-F1Cqkw.png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f9226f6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f9226f6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f504de99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f504de99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63b4fa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63b4fa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f83fcd84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f83fcd84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504de99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504de99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Attrition can be costly to the company, what are some ways to predict attrition and incorporate new practices into the culture in order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https://www.zenefits.com/blog/your-company-healthy-employee-retention-rate/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504de99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f504de99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f504de99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f504de99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83fcd84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83fcd84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f9226f6c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f9226f6c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f9226f6c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f9226f6c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f963b4f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f963b4f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f83fcd8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f83fcd8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5" name="Google Shape;15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" name="Google Shape;17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" name="Google Shape;20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5400"/>
              <a:buNone/>
              <a:defRPr sz="5400">
                <a:solidFill>
                  <a:srgbClr val="CC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-75" y="3369300"/>
            <a:ext cx="9144000" cy="97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50" y="1361450"/>
            <a:ext cx="9144000" cy="3782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286300" y="23495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600"/>
              <a:buNone/>
              <a:defRPr>
                <a:solidFill>
                  <a:srgbClr val="CC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"/>
            <a:ext cx="711200" cy="5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275" y="22287"/>
            <a:ext cx="652200" cy="5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-75" y="168900"/>
            <a:ext cx="9144000" cy="97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600"/>
              <a:buNone/>
              <a:defRPr>
                <a:solidFill>
                  <a:srgbClr val="CC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-75" y="168900"/>
            <a:ext cx="9144000" cy="97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75" y="168900"/>
            <a:ext cx="9144000" cy="97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-75" y="168900"/>
            <a:ext cx="9144000" cy="97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600"/>
              <a:buFont typeface="PT Sans Narrow"/>
              <a:buNone/>
              <a:defRPr b="1" sz="3600">
                <a:solidFill>
                  <a:srgbClr val="CC0000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576862"/>
            <a:ext cx="711200" cy="5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275" y="4599137"/>
            <a:ext cx="652200" cy="5217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Attrition Analysis</a:t>
            </a:r>
            <a:endParaRPr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2019</a:t>
            </a:r>
            <a:br>
              <a:rPr lang="en"/>
            </a:br>
            <a:r>
              <a:rPr lang="en" sz="1800"/>
              <a:t>Grace Lang  -  DDS Analytics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Models </a:t>
            </a:r>
            <a:endParaRPr/>
          </a:p>
        </p:txBody>
      </p:sp>
      <p:grpSp>
        <p:nvGrpSpPr>
          <p:cNvPr id="146" name="Google Shape;146;p22"/>
          <p:cNvGrpSpPr/>
          <p:nvPr/>
        </p:nvGrpSpPr>
        <p:grpSpPr>
          <a:xfrm>
            <a:off x="228450" y="1464150"/>
            <a:ext cx="2972000" cy="3223725"/>
            <a:chOff x="228450" y="1464150"/>
            <a:chExt cx="2972000" cy="3223725"/>
          </a:xfrm>
        </p:grpSpPr>
        <p:pic>
          <p:nvPicPr>
            <p:cNvPr id="147" name="Google Shape;147;p22"/>
            <p:cNvPicPr preferRelativeResize="0"/>
            <p:nvPr/>
          </p:nvPicPr>
          <p:blipFill rotWithShape="1">
            <a:blip r:embed="rId3">
              <a:alphaModFix/>
            </a:blip>
            <a:srcRect b="0" l="0" r="0" t="9869"/>
            <a:stretch/>
          </p:blipFill>
          <p:spPr>
            <a:xfrm>
              <a:off x="228450" y="1464150"/>
              <a:ext cx="2972000" cy="20090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48" name="Google Shape;148;p22"/>
            <p:cNvSpPr txBox="1"/>
            <p:nvPr/>
          </p:nvSpPr>
          <p:spPr>
            <a:xfrm>
              <a:off x="727450" y="3436575"/>
              <a:ext cx="2123400" cy="12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Random Forest</a:t>
              </a:r>
              <a:br>
                <a:rPr lang="en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89% Accuracy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89/92% </a:t>
              </a: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Sensitivity</a:t>
              </a: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/Specificity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9" name="Google Shape;149;p22"/>
          <p:cNvGrpSpPr/>
          <p:nvPr/>
        </p:nvGrpSpPr>
        <p:grpSpPr>
          <a:xfrm>
            <a:off x="3421125" y="1822271"/>
            <a:ext cx="2754100" cy="3120079"/>
            <a:chOff x="3421125" y="1822271"/>
            <a:chExt cx="2754100" cy="3120079"/>
          </a:xfrm>
        </p:grpSpPr>
        <p:sp>
          <p:nvSpPr>
            <p:cNvPr id="150" name="Google Shape;150;p22"/>
            <p:cNvSpPr txBox="1"/>
            <p:nvPr/>
          </p:nvSpPr>
          <p:spPr>
            <a:xfrm>
              <a:off x="4060275" y="1822271"/>
              <a:ext cx="15630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Generalized Linear Model</a:t>
              </a:r>
              <a:br>
                <a:rPr lang="en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90% Accuracy</a:t>
              </a:r>
              <a:br>
                <a:rPr lang="en" sz="1100"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96/63% Sensitivity/Specificity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51" name="Google Shape;15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1125" y="2876775"/>
              <a:ext cx="2754100" cy="20655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52" name="Google Shape;152;p22"/>
          <p:cNvGrpSpPr/>
          <p:nvPr/>
        </p:nvGrpSpPr>
        <p:grpSpPr>
          <a:xfrm>
            <a:off x="6483075" y="735025"/>
            <a:ext cx="2461150" cy="3459175"/>
            <a:chOff x="6483075" y="735025"/>
            <a:chExt cx="2461150" cy="3459175"/>
          </a:xfrm>
        </p:grpSpPr>
        <p:grpSp>
          <p:nvGrpSpPr>
            <p:cNvPr id="153" name="Google Shape;153;p22"/>
            <p:cNvGrpSpPr/>
            <p:nvPr/>
          </p:nvGrpSpPr>
          <p:grpSpPr>
            <a:xfrm>
              <a:off x="6483075" y="735025"/>
              <a:ext cx="2461150" cy="3459175"/>
              <a:chOff x="6483075" y="735025"/>
              <a:chExt cx="2461150" cy="3459175"/>
            </a:xfrm>
          </p:grpSpPr>
          <p:pic>
            <p:nvPicPr>
              <p:cNvPr id="154" name="Google Shape;154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483075" y="1765875"/>
                <a:ext cx="2461150" cy="24283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155" name="Google Shape;155;p22"/>
              <p:cNvSpPr txBox="1"/>
              <p:nvPr/>
            </p:nvSpPr>
            <p:spPr>
              <a:xfrm>
                <a:off x="6932150" y="735025"/>
                <a:ext cx="1563000" cy="9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pen Sans"/>
                    <a:ea typeface="Open Sans"/>
                    <a:cs typeface="Open Sans"/>
                    <a:sym typeface="Open Sans"/>
                  </a:rPr>
                  <a:t>Support Vector Machine</a:t>
                </a:r>
                <a:br>
                  <a:rPr lang="en"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lang="en" sz="1100">
                    <a:latin typeface="Open Sans"/>
                    <a:ea typeface="Open Sans"/>
                    <a:cs typeface="Open Sans"/>
                    <a:sym typeface="Open Sans"/>
                  </a:rPr>
                  <a:t>88% Accuracy</a:t>
                </a:r>
                <a:br>
                  <a:rPr lang="en" sz="1100"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lang="en" sz="1100">
                    <a:latin typeface="Open Sans"/>
                    <a:ea typeface="Open Sans"/>
                    <a:cs typeface="Open Sans"/>
                    <a:sym typeface="Open Sans"/>
                  </a:rPr>
                  <a:t>88/100% Sensitivity/Specificity</a:t>
                </a:r>
                <a:endParaRPr sz="11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56" name="Google Shape;156;p22"/>
            <p:cNvSpPr/>
            <p:nvPr/>
          </p:nvSpPr>
          <p:spPr>
            <a:xfrm>
              <a:off x="8325300" y="1003075"/>
              <a:ext cx="507000" cy="4335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2"/>
          <p:cNvSpPr txBox="1"/>
          <p:nvPr/>
        </p:nvSpPr>
        <p:spPr>
          <a:xfrm>
            <a:off x="6975275" y="4687875"/>
            <a:ext cx="4435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Sensitivity: Accurate guesses of “Yes”</a:t>
            </a:r>
            <a:endParaRPr i="1"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Specificity: Accurate guesses of “No”</a:t>
            </a:r>
            <a:endParaRPr i="1"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266325"/>
            <a:ext cx="8520600" cy="11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Employees who work over time, have a lower job level &amp; low total years of experience may be a sub-segment of employees to help coach and revisit their working environment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1915825"/>
            <a:ext cx="8520600" cy="18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Utilizing a Support Vector Machine Model is Frito Lay’s best predictor of employee attrition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825" y="3369118"/>
            <a:ext cx="3513175" cy="17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Rerun model with a comprehensive department dataset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Revisit model predictions after 3 additional months of data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Review exit interviews for employees and highlight any common trends</a:t>
            </a:r>
            <a:br>
              <a:rPr lang="en"/>
            </a:br>
            <a:r>
              <a:rPr lang="en"/>
              <a:t>(ie. over time, expected promotion to next job level, etc.)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296" y="3266625"/>
            <a:ext cx="3972700" cy="22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“Greener” employees have higher attrition rates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438" y="1217975"/>
            <a:ext cx="597313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86300" y="23495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227550" y="1337300"/>
            <a:ext cx="4629300" cy="3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45720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Purpose </a:t>
            </a:r>
            <a:b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Build a model that helps predict attrition for employees, reveal top 3 factors that lead to attrition, while understanding some common trends of employees who decide to leave the company.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800" u="sng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Data Highlights</a:t>
            </a:r>
            <a:endParaRPr b="1" sz="1800" u="sng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Current employee attrition is around 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16%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870 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employees included in dataset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625" y="1910425"/>
            <a:ext cx="4373100" cy="27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00875" y="56250"/>
            <a:ext cx="40452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265500" y="940975"/>
            <a:ext cx="4045200" cy="30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Data Cleaning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Removed static variables</a:t>
            </a:r>
            <a:endParaRPr sz="1800"/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Tools: RStudio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Data exploration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Model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Predictions </a:t>
            </a:r>
            <a:endParaRPr/>
          </a:p>
        </p:txBody>
      </p:sp>
      <p:sp>
        <p:nvSpPr>
          <p:cNvPr id="88" name="Google Shape;88;p15"/>
          <p:cNvSpPr txBox="1"/>
          <p:nvPr>
            <p:ph idx="2" type="body"/>
          </p:nvPr>
        </p:nvSpPr>
        <p:spPr>
          <a:xfrm>
            <a:off x="4939500" y="2529850"/>
            <a:ext cx="3837000" cy="18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Data Risks:</a:t>
            </a:r>
            <a:endParaRPr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dataset for a company as large as Frito 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representative of all departments</a:t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575" y="76200"/>
            <a:ext cx="4410849" cy="23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Are the employees leaving just looking for promotions?</a:t>
            </a:r>
            <a:endParaRPr sz="3000"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7419" r="-7419" t="0"/>
          <a:stretch/>
        </p:blipFill>
        <p:spPr>
          <a:xfrm>
            <a:off x="5551249" y="1152425"/>
            <a:ext cx="3090651" cy="17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2425"/>
            <a:ext cx="5193351" cy="32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type="title"/>
          </p:nvPr>
        </p:nvSpPr>
        <p:spPr>
          <a:xfrm>
            <a:off x="-725550" y="4719950"/>
            <a:ext cx="8178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 necessarily, Attrition rates did not differ by promotion time</a:t>
            </a:r>
            <a:endParaRPr sz="1800"/>
          </a:p>
        </p:txBody>
      </p:sp>
      <p:graphicFrame>
        <p:nvGraphicFramePr>
          <p:cNvPr id="98" name="Google Shape;98;p16"/>
          <p:cNvGraphicFramePr/>
          <p:nvPr/>
        </p:nvGraphicFramePr>
        <p:xfrm>
          <a:off x="4737738" y="2982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{BD9CE31B-161D-4D2E-86C4-A7B376B1C1F1}</a:tableStyleId>
              </a:tblPr>
              <a:tblGrid>
                <a:gridCol w="1014600"/>
                <a:gridCol w="629275"/>
                <a:gridCol w="735000"/>
                <a:gridCol w="682150"/>
                <a:gridCol w="717400"/>
                <a:gridCol w="514700"/>
              </a:tblGrid>
              <a:tr h="3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7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Attrition | </a:t>
                      </a:r>
                      <a:b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Promotion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1 yr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yr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2 - 4 yrs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5 - 9 yrs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10+ yrs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  <a:tr h="33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3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lower job levels more likely to churn?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4786249" cy="3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950" y="1152425"/>
            <a:ext cx="4247074" cy="22062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p17"/>
          <p:cNvGraphicFramePr/>
          <p:nvPr/>
        </p:nvGraphicFramePr>
        <p:xfrm>
          <a:off x="4738113" y="3158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{BD9CE31B-161D-4D2E-86C4-A7B376B1C1F1}</a:tableStyleId>
              </a:tblPr>
              <a:tblGrid>
                <a:gridCol w="1014600"/>
                <a:gridCol w="629275"/>
                <a:gridCol w="735000"/>
                <a:gridCol w="682150"/>
                <a:gridCol w="717400"/>
                <a:gridCol w="514700"/>
              </a:tblGrid>
              <a:tr h="35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7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Attrition | </a:t>
                      </a:r>
                      <a:b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 Level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  <a:tr h="33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33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" name="Google Shape;107;p17"/>
          <p:cNvSpPr txBox="1"/>
          <p:nvPr>
            <p:ph type="title"/>
          </p:nvPr>
        </p:nvSpPr>
        <p:spPr>
          <a:xfrm>
            <a:off x="265050" y="4719950"/>
            <a:ext cx="4786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Level 1 jobs had the highest Attrition rate</a:t>
            </a:r>
            <a:endParaRPr sz="1800"/>
          </a:p>
        </p:txBody>
      </p:sp>
      <p:sp>
        <p:nvSpPr>
          <p:cNvPr id="108" name="Google Shape;108;p17"/>
          <p:cNvSpPr/>
          <p:nvPr/>
        </p:nvSpPr>
        <p:spPr>
          <a:xfrm>
            <a:off x="5986600" y="4504675"/>
            <a:ext cx="382200" cy="27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over time </a:t>
            </a:r>
            <a:r>
              <a:rPr lang="en"/>
              <a:t>employees</a:t>
            </a:r>
            <a:r>
              <a:rPr lang="en"/>
              <a:t> more likely to leave?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5089679" cy="3141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" name="Google Shape;115;p18"/>
          <p:cNvGraphicFramePr/>
          <p:nvPr/>
        </p:nvGraphicFramePr>
        <p:xfrm>
          <a:off x="5913125" y="356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{BD9CE31B-161D-4D2E-86C4-A7B376B1C1F1}</a:tableStyleId>
              </a:tblPr>
              <a:tblGrid>
                <a:gridCol w="832050"/>
                <a:gridCol w="785825"/>
                <a:gridCol w="785825"/>
              </a:tblGrid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Attrition | Over time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 sz="11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25">
                      <a:solidFill>
                        <a:srgbClr val="A9D0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6" name="Google Shape;116;p18"/>
          <p:cNvSpPr/>
          <p:nvPr/>
        </p:nvSpPr>
        <p:spPr>
          <a:xfrm>
            <a:off x="7891600" y="4504675"/>
            <a:ext cx="382200" cy="27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475" y="1261450"/>
            <a:ext cx="3017000" cy="20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-541025" y="4719950"/>
            <a:ext cx="6302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 time plays a significant role in attrition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704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specific over time roles with higher churn?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616500" y="1266325"/>
            <a:ext cx="275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Highest Over Time Roles with Attrition: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Research Scientist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Sales Executive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Lab Technician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Sales Reps</a:t>
            </a:r>
            <a:endParaRPr sz="140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225" y="1266325"/>
            <a:ext cx="5523676" cy="34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624" y="3261475"/>
            <a:ext cx="1799700" cy="119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salary contribute to employee turnover?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438" y="1115700"/>
            <a:ext cx="597313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Contributes to Turnover?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963" y="1152425"/>
            <a:ext cx="6160075" cy="38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1822275" y="1410800"/>
            <a:ext cx="1219800" cy="35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1631225" y="3879675"/>
            <a:ext cx="1410900" cy="11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ito Lay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